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328" r:id="rId2"/>
    <p:sldId id="388" r:id="rId3"/>
    <p:sldId id="329" r:id="rId4"/>
    <p:sldId id="330" r:id="rId5"/>
    <p:sldId id="387" r:id="rId6"/>
    <p:sldId id="384" r:id="rId7"/>
    <p:sldId id="367" r:id="rId8"/>
    <p:sldId id="386" r:id="rId9"/>
    <p:sldId id="332" r:id="rId10"/>
    <p:sldId id="371" r:id="rId11"/>
    <p:sldId id="374" r:id="rId12"/>
    <p:sldId id="372" r:id="rId13"/>
    <p:sldId id="373" r:id="rId14"/>
    <p:sldId id="385" r:id="rId15"/>
    <p:sldId id="376" r:id="rId16"/>
    <p:sldId id="390" r:id="rId17"/>
    <p:sldId id="389" r:id="rId18"/>
  </p:sldIdLst>
  <p:sldSz cx="9144000" cy="6858000" type="screen4x3"/>
  <p:notesSz cx="7008813" cy="9294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re Zioli Fernandes - MPS" initials="AZF-M" lastIdx="1" clrIdx="0">
    <p:extLst>
      <p:ext uri="{19B8F6BF-5375-455C-9EA6-DF929625EA0E}">
        <p15:presenceInfo xmlns:p15="http://schemas.microsoft.com/office/powerpoint/2012/main" userId="S-1-5-21-1697374388-3250189584-3178474174-23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92670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26"/>
    </p:cViewPr>
  </p:sorterViewPr>
  <p:notesViewPr>
    <p:cSldViewPr>
      <p:cViewPr varScale="1">
        <p:scale>
          <a:sx n="84" d="100"/>
          <a:sy n="84" d="100"/>
        </p:scale>
        <p:origin x="3768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06438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01675" y="4414838"/>
            <a:ext cx="5605463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noProof="0" smtClean="0"/>
          </a:p>
        </p:txBody>
      </p:sp>
    </p:spTree>
    <p:extLst>
      <p:ext uri="{BB962C8B-B14F-4D97-AF65-F5344CB8AC3E}">
        <p14:creationId xmlns:p14="http://schemas.microsoft.com/office/powerpoint/2010/main" val="1861667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5325"/>
            <a:ext cx="4646612" cy="3484563"/>
          </a:xfrm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625" y="4414838"/>
            <a:ext cx="5135563" cy="41846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MX" altLang="pt-BR" smtClean="0"/>
          </a:p>
        </p:txBody>
      </p:sp>
    </p:spTree>
    <p:extLst>
      <p:ext uri="{BB962C8B-B14F-4D97-AF65-F5344CB8AC3E}">
        <p14:creationId xmlns:p14="http://schemas.microsoft.com/office/powerpoint/2010/main" val="288518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029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669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911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9480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847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279218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2178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802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376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83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19663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655485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767763" y="6543675"/>
            <a:ext cx="2413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>
              <a:buSzPct val="100000"/>
              <a:defRPr/>
            </a:pPr>
            <a:fld id="{682EC2FC-9C6D-487B-9003-3DFA62D95BAE}" type="slidenum">
              <a:rPr lang="pt-BR" altLang="pt-BR" sz="1200" smtClean="0">
                <a:solidFill>
                  <a:srgbClr val="000000"/>
                </a:solidFill>
              </a:rPr>
              <a:pPr algn="ctr">
                <a:buSzPct val="100000"/>
                <a:defRPr/>
              </a:pPr>
              <a:t>‹nº›</a:t>
            </a:fld>
            <a:endParaRPr lang="pt-BR" altLang="pt-BR" sz="1200" smtClean="0">
              <a:solidFill>
                <a:srgbClr val="000000"/>
              </a:solidFill>
            </a:endParaRPr>
          </a:p>
        </p:txBody>
      </p:sp>
      <p:sp>
        <p:nvSpPr>
          <p:cNvPr id="8" name="Retângulo 7"/>
          <p:cNvSpPr/>
          <p:nvPr userDrawn="1"/>
        </p:nvSpPr>
        <p:spPr>
          <a:xfrm>
            <a:off x="-7937" y="-9525"/>
            <a:ext cx="7748289" cy="701675"/>
          </a:xfrm>
          <a:prstGeom prst="rect">
            <a:avLst/>
          </a:prstGeom>
          <a:solidFill>
            <a:srgbClr val="126A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pt-BR"/>
          </a:p>
        </p:txBody>
      </p:sp>
      <p:pic>
        <p:nvPicPr>
          <p:cNvPr id="9" name="Imagem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135806"/>
            <a:ext cx="14001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ixaDeTexto 7"/>
          <p:cNvSpPr txBox="1">
            <a:spLocks noChangeArrowheads="1"/>
          </p:cNvSpPr>
          <p:nvPr userDrawn="1"/>
        </p:nvSpPr>
        <p:spPr bwMode="auto">
          <a:xfrm>
            <a:off x="173038" y="66675"/>
            <a:ext cx="70088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pt-BR" altLang="es-ES" sz="1500" dirty="0" smtClean="0">
                <a:solidFill>
                  <a:schemeClr val="bg1"/>
                </a:solidFill>
                <a:latin typeface="Gotham Bold"/>
              </a:rPr>
              <a:t>SECRETARIA DE PREVIDÊNCIA</a:t>
            </a:r>
          </a:p>
          <a:p>
            <a:pPr eaLnBrk="1" hangingPunct="1">
              <a:defRPr/>
            </a:pPr>
            <a:r>
              <a:rPr lang="pt-BR" altLang="es-ES" sz="1500" dirty="0" smtClean="0">
                <a:solidFill>
                  <a:schemeClr val="bg1"/>
                </a:solidFill>
                <a:latin typeface="Gotham Bold"/>
              </a:rPr>
              <a:t>MINISTÉRIO DA FAZENDA</a:t>
            </a:r>
            <a:endParaRPr lang="pt-BR" altLang="es-ES" sz="1500" b="1" dirty="0" smtClean="0">
              <a:solidFill>
                <a:schemeClr val="bg1"/>
              </a:solidFill>
              <a:latin typeface="Gotham Bold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gur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89038"/>
            <a:ext cx="7543800" cy="51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989013" y="1189038"/>
            <a:ext cx="6934200" cy="432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pt-BR" altLang="pt-BR" sz="5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pt-BR" altLang="pt-BR" sz="36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ANUÁRIO ESTATÍSTICO DA PREVIDÊNCIA </a:t>
            </a:r>
            <a:r>
              <a:rPr lang="pt-BR" altLang="pt-BR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SOCIAL – 2016</a:t>
            </a:r>
          </a:p>
          <a:p>
            <a:pPr algn="ctr">
              <a:spcBef>
                <a:spcPct val="50000"/>
              </a:spcBef>
              <a:defRPr/>
            </a:pPr>
            <a:endParaRPr lang="pt-BR" altLang="pt-BR" sz="36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pt-BR" altLang="pt-BR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PRINCIPAIS RESULTADOS</a:t>
            </a:r>
            <a:endParaRPr lang="pt-BR" altLang="pt-BR" sz="36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endParaRPr lang="pt-BR" altLang="pt-BR" sz="24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pt-BR" altLang="pt-BR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Brasília, </a:t>
            </a:r>
            <a:r>
              <a:rPr lang="pt-BR" altLang="pt-BR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fevereiro de 2018</a:t>
            </a:r>
            <a:endParaRPr lang="pt-BR" altLang="pt-BR" sz="2400" b="1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539750" y="6165850"/>
            <a:ext cx="8280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pt-BR" altLang="pt-B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SPREV </a:t>
            </a:r>
            <a:r>
              <a:rPr lang="pt-BR" altLang="pt-B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 Secretaria de </a:t>
            </a:r>
            <a:r>
              <a:rPr lang="pt-BR" altLang="pt-B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Previdência</a:t>
            </a:r>
          </a:p>
          <a:p>
            <a:pPr algn="ctr">
              <a:defRPr/>
            </a:pPr>
            <a:r>
              <a:rPr lang="pt-BR" altLang="pt-B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SRGPS – Subsecretaria do Regime Geral de Previdência Social </a:t>
            </a:r>
            <a:endParaRPr lang="pt-BR" altLang="pt-BR" sz="20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5085184"/>
            <a:ext cx="913142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Em 2016, o estoque de benefícios ativos cresceu 2,82% em relação ao ano de 2015 ao atingir o quantitativo superior a 29 milhões de benefícios.</a:t>
            </a:r>
          </a:p>
          <a:p>
            <a:pPr algn="ctr" defTabSz="914400">
              <a:lnSpc>
                <a:spcPct val="105000"/>
              </a:lnSpc>
            </a:pP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 quantidade de Aposentadorias e Pensões representam 92,5% do total de benefícios ativos em dezembro de 2016.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84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/>
            <a:r>
              <a:rPr lang="pt-BR" altLang="pt-BR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EVOLUÇÃO ANUAL DOS BENEFÍCIOS ATIVOS DO RGPS</a:t>
            </a:r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933" y="1662410"/>
            <a:ext cx="8108134" cy="320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92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52736"/>
            <a:ext cx="8688439" cy="542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67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213" y="5178446"/>
            <a:ext cx="9144000" cy="149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Após a queda </a:t>
            </a:r>
            <a:r>
              <a:rPr lang="pt-BR" altLang="pt-BR" sz="1600" b="1" dirty="0">
                <a:solidFill>
                  <a:schemeClr val="tx1"/>
                </a:solidFill>
                <a:cs typeface="Times New Roman" panose="02020603050405020304" pitchFamily="18" charset="0"/>
              </a:rPr>
              <a:t>observada de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16,5% </a:t>
            </a:r>
            <a:r>
              <a:rPr lang="pt-BR" altLang="pt-BR" sz="1600" b="1" dirty="0">
                <a:solidFill>
                  <a:schemeClr val="tx1"/>
                </a:solidFill>
                <a:cs typeface="Times New Roman" panose="02020603050405020304" pitchFamily="18" charset="0"/>
              </a:rPr>
              <a:t>em </a:t>
            </a: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2015, os benefícios concedidos voltaram a crescer em 2016 ao registrar aumento de 17,7% em relação ao ano anterior.</a:t>
            </a:r>
          </a:p>
          <a:p>
            <a:pPr algn="ctr" defTabSz="914400">
              <a:lnSpc>
                <a:spcPct val="105000"/>
              </a:lnSpc>
            </a:pPr>
            <a:endParaRPr lang="pt-BR" altLang="pt-BR" sz="16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O grupo de espécies de Auxílios foi o único que não conseguiu se recuperar em comparação ao ano de 2014.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84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/>
            <a:r>
              <a:rPr lang="pt-BR" altLang="pt-BR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EVOLUÇÃO ANUAL DA CONCESSÃO DE BENEFÍCIOS - RGPS</a:t>
            </a:r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69" y="1709086"/>
            <a:ext cx="8697462" cy="343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91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980728"/>
            <a:ext cx="8787351" cy="548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3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84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/>
            <a:r>
              <a:rPr lang="pt-BR" altLang="pt-BR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DISTRIBUIÇÃO RELATIVA DAS APOSENTADORIAS E PENSÕES CONCEDIDAS POR SEXO E CLIENTELA - 2016</a:t>
            </a:r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80" y="1712758"/>
            <a:ext cx="8248639" cy="493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4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-1" y="5502482"/>
            <a:ext cx="9144000" cy="86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O valor líquido de emissão de benefícios em 2016 foi 15,1% superior a 2015, passando de 6,34% para 6,99% do PIB. O maior crescimento relativo da despesa ocorreu entre os auxílios, com 17,6%.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84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/>
            <a:r>
              <a:rPr lang="pt-BR" altLang="pt-BR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VALOR DA EMISSÃO DE BENEFÍCIOS - RGPS</a:t>
            </a:r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99" y="1556792"/>
            <a:ext cx="7200800" cy="385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92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052736"/>
            <a:ext cx="914400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 anchorCtr="0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defTabSz="914400"/>
            <a:r>
              <a:rPr lang="pt-BR" altLang="pt-BR" sz="36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AEPS 2016 disponível para </a:t>
            </a:r>
            <a:r>
              <a:rPr lang="pt-BR" altLang="pt-BR" sz="3600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download</a:t>
            </a:r>
            <a:r>
              <a:rPr lang="pt-BR" altLang="pt-BR" sz="36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em:</a:t>
            </a:r>
            <a:endParaRPr lang="pt-BR" altLang="pt-BR" sz="24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/>
            <a:endParaRPr lang="pt-BR" altLang="pt-BR" sz="24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/>
            <a:endParaRPr lang="pt-BR" altLang="pt-BR" sz="24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/>
            <a:r>
              <a:rPr lang="pt-BR" altLang="pt-B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http://www.previdencia.gov.br/dados-abertos/dados-abertos-previdencia-social</a:t>
            </a:r>
            <a:r>
              <a:rPr lang="pt-BR" altLang="pt-B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/</a:t>
            </a:r>
          </a:p>
          <a:p>
            <a:pPr algn="ctr" defTabSz="914400"/>
            <a:endParaRPr lang="pt-BR" altLang="pt-BR" sz="24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/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342900" indent="-342900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Versão em PDF completa;</a:t>
            </a:r>
          </a:p>
          <a:p>
            <a:pPr marL="342900" indent="-342900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altLang="pt-BR" sz="28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Tabelas em Excel por capítulos.</a:t>
            </a:r>
          </a:p>
          <a:p>
            <a:pPr algn="ctr" defTabSz="914400"/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/>
            <a:endParaRPr lang="pt-BR" altLang="pt-BR" sz="24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24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692696"/>
            <a:ext cx="9144000" cy="616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/>
            <a:endParaRPr lang="pt-BR" altLang="pt-BR" sz="24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/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/>
            <a:endParaRPr lang="pt-BR" altLang="pt-BR" sz="24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/>
            <a:r>
              <a:rPr lang="pt-BR" altLang="pt-BR" sz="5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OBRIGADO PELA ATENÇÃO!</a:t>
            </a:r>
          </a:p>
          <a:p>
            <a:pPr algn="ctr" defTabSz="914400"/>
            <a:endParaRPr lang="pt-BR" altLang="pt-BR" sz="24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/>
            <a:endParaRPr lang="pt-BR" altLang="pt-BR" sz="24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/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algn="ctr" defTabSz="914400"/>
            <a:endParaRPr lang="pt-BR" altLang="pt-BR" sz="2400" b="1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defTabSz="914400"/>
            <a:r>
              <a:rPr lang="pt-BR" altLang="pt-BR" sz="3200" b="1" dirty="0">
                <a:solidFill>
                  <a:schemeClr val="tx1"/>
                </a:solidFill>
                <a:cs typeface="Times New Roman" panose="02020603050405020304" pitchFamily="18" charset="0"/>
              </a:rPr>
              <a:t>ALEXANDRE ZIOLI FERNANDES</a:t>
            </a:r>
          </a:p>
          <a:p>
            <a:pPr defTabSz="914400"/>
            <a:r>
              <a:rPr lang="pt-BR" altLang="pt-BR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Coordenador-Geral de Estatística, Demografia e Atuária</a:t>
            </a:r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defTabSz="914400"/>
            <a:r>
              <a:rPr lang="pt-BR" altLang="pt-BR" sz="2400" dirty="0" smtClean="0">
                <a:solidFill>
                  <a:schemeClr val="tx1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 +55 61 2021-5115</a:t>
            </a:r>
            <a:endParaRPr lang="pt-BR" altLang="pt-BR" sz="2400" dirty="0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defTabSz="914400"/>
            <a:r>
              <a:rPr lang="pt-BR" altLang="pt-BR" sz="2400" dirty="0" smtClean="0">
                <a:solidFill>
                  <a:schemeClr val="tx1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 alexandre.fernandes@previdencia.gov.br</a:t>
            </a:r>
            <a:endParaRPr lang="pt-BR" altLang="pt-BR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96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96752"/>
            <a:ext cx="3759695" cy="5285010"/>
          </a:xfrm>
          <a:prstGeom prst="rect">
            <a:avLst/>
          </a:prstGeom>
        </p:spPr>
      </p:pic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344784"/>
              </p:ext>
            </p:extLst>
          </p:nvPr>
        </p:nvGraphicFramePr>
        <p:xfrm>
          <a:off x="4211960" y="1196752"/>
          <a:ext cx="4680520" cy="52850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80520"/>
              </a:tblGrid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SEÇÃO I - BENEFÍCIOS</a:t>
                      </a:r>
                      <a:endParaRPr lang="pt-BR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SUBSEÇÃO A - BENEFÍCIOS CONCEDIDOS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0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SUBSEÇÃO B - BENEFÍCIOS EMITIDOS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0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SUBSEÇÃO C - BENEFÍCIOS ATIVOS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0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SUBSEÇÃO D - BENEFÍCIOS CESSADOS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0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SUBSEÇÃO E  –  BENEFICIÁRIOS DA PREVIDÊNCIA SOCIAL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8600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SEÇÃO II - ACORDOS INTERNACIONAIS DE PREVIDÊNCIA SOCIAL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SEÇÃO </a:t>
                      </a:r>
                      <a:r>
                        <a:rPr lang="pt-BR" sz="1000" u="none" strike="noStrike" dirty="0" smtClean="0">
                          <a:effectLst/>
                        </a:rPr>
                        <a:t>III </a:t>
                      </a:r>
                      <a:r>
                        <a:rPr lang="pt-BR" sz="1000" u="none" strike="noStrike" dirty="0">
                          <a:effectLst/>
                        </a:rPr>
                        <a:t>- SERVIÇOS PREVIDENCIÁRIOS</a:t>
                      </a:r>
                      <a:endParaRPr lang="pt-BR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SEÇÃO IV - ACIDENTES DO TRABALHO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SEÇÃO V  –  CONTRIBUINTES DA PREVIDÊNCIA SOCIAL</a:t>
                      </a:r>
                      <a:endParaRPr lang="pt-BR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SEÇÃO VI –  ARRECADAÇÃO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SEÇÃO VII  –  COBRANÇA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SEÇÃO VIII  –  PROCURADORIA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SEÇÃO IX  –  CONSELHO DE RECURSOS DO SEGURO SOCIAL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65727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SEÇÃO X  –  FINANÇAS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SEÇÃO XI  –  CONTABILIDADE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SEÇÃO XII  –   ATENDIMENTO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SEÇÃO XIII – PREVIDÊNCIA COMPLEMENTAR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SEÇÃO XIV – PREVIDÊNCIA DO SERVIDOR PÚBLICO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>
                          <a:effectLst/>
                        </a:rPr>
                        <a:t>SEÇÃO XV  –  INDICADORES ECONÔMICOS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50964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SEÇÃO XVI  –  DEMOGRAFIA</a:t>
                      </a:r>
                      <a:endParaRPr lang="pt-BR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9228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36513" y="1052513"/>
            <a:ext cx="91440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defRPr/>
            </a:pPr>
            <a:r>
              <a:rPr lang="pt-BR" altLang="pt-BR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CONTRIBUINTES DO RGPS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094884"/>
            <a:ext cx="9144000" cy="721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Em 2016, a queda na quantidade de contribuintes do RGPS que realizaram ao menos uma contribuição no ano chegou a 4,11% do observado em 2015.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84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/>
            <a:r>
              <a:rPr lang="pt-BR" altLang="pt-BR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EVOLUÇÃO ANUAL DO NÚMERO DE CONTRIBUINTES</a:t>
            </a:r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735" y="1679553"/>
            <a:ext cx="6340529" cy="445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094884"/>
            <a:ext cx="9144000" cy="721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Em 2016, a queda de contribuintes foi mais acentuada entre os homens, com redução de 5,0% em relação ao ano anterior.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44" y="837422"/>
            <a:ext cx="8427311" cy="525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165304"/>
            <a:ext cx="914400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Pelo conceito de média mensal de contribuintes, a redução observada no quantitativo foi 3,08% inferior ao número de 2015, o que representou menor impacto negativo na cobertura.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84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/>
            <a:r>
              <a:rPr lang="pt-BR" altLang="pt-BR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EVOLUÇÃO ANUAL DO NÚMERO DE CONTRIBUINTES</a:t>
            </a:r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735" y="1693578"/>
            <a:ext cx="6340529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23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5733256"/>
            <a:ext cx="914400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lnSpc>
                <a:spcPct val="105000"/>
              </a:lnSpc>
            </a:pPr>
            <a:r>
              <a:rPr lang="pt-BR" altLang="pt-BR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A queda na quantidade da média mensal de contribuintes em 2016 ocorreu na categoria de empregados, com redução de quase 5,0%. Em contrapartida, houve crescimento entre as demais categorias, com elevação de 2,52% no mesmo período.</a:t>
            </a:r>
            <a:endParaRPr lang="pt-BR" altLang="pt-BR" sz="16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84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/>
            <a:r>
              <a:rPr lang="pt-BR" altLang="pt-BR" sz="2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EVOLUÇÃO ANUAL DO NÚMERO DE CONTRIBUINTES</a:t>
            </a:r>
            <a:endParaRPr lang="pt-BR" altLang="pt-BR" sz="2400" b="1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96" y="1762188"/>
            <a:ext cx="8819408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0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52736"/>
            <a:ext cx="8787351" cy="548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29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36513" y="1052513"/>
            <a:ext cx="91440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defTabSz="914400">
              <a:defRPr/>
            </a:pPr>
            <a:r>
              <a:rPr lang="pt-BR" altLang="pt-BR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BENEFÍCIOS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sign padrão">
      <a:majorFont>
        <a:latin typeface="Times New Roman"/>
        <a:ea typeface="Arial Unicode MS"/>
        <a:cs typeface="Arial Unicode MS"/>
      </a:majorFont>
      <a:minorFont>
        <a:latin typeface="Times New Roman"/>
        <a:ea typeface="Arial Unicode MS"/>
        <a:cs typeface="Arial Unicode MS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9397</TotalTime>
  <Words>506</Words>
  <Application>Microsoft Office PowerPoint</Application>
  <PresentationFormat>Apresentação na tela (4:3)</PresentationFormat>
  <Paragraphs>69</Paragraphs>
  <Slides>17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3" baseType="lpstr">
      <vt:lpstr>Arial Unicode MS</vt:lpstr>
      <vt:lpstr>Arial</vt:lpstr>
      <vt:lpstr>Gotham Bold</vt:lpstr>
      <vt:lpstr>Times New Roman</vt:lpstr>
      <vt:lpstr>Wingdings</vt:lpstr>
      <vt:lpstr>Design padrão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Emanuel  de Araujo Dantas - MPS</dc:creator>
  <cp:lastModifiedBy>Rogerio Wagner Nunes Borges - MPS</cp:lastModifiedBy>
  <cp:revision>194</cp:revision>
  <cp:lastPrinted>1601-01-01T00:00:00Z</cp:lastPrinted>
  <dcterms:created xsi:type="dcterms:W3CDTF">1601-01-01T00:00:00Z</dcterms:created>
  <dcterms:modified xsi:type="dcterms:W3CDTF">2018-02-22T12:01:14Z</dcterms:modified>
</cp:coreProperties>
</file>